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</p:sldIdLst>
  <p:sldSz cx="18288000" cy="10287000"/>
  <p:notesSz cx="6858000" cy="9144000"/>
  <p:embeddedFontLst>
    <p:embeddedFont>
      <p:font typeface="Playlist Script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Cormorant Garamond Bold" charset="1" panose="00000800000000000000"/>
      <p:regular r:id="rId11"/>
    </p:embeddedFont>
    <p:embeddedFont>
      <p:font typeface="Cormorant Garamond Bold Italics" charset="1" panose="00000800000000000000"/>
      <p:regular r:id="rId12"/>
    </p:embeddedFont>
    <p:embeddedFont>
      <p:font typeface="Cormorant Garamond Medium" charset="1" panose="00000600000000000000"/>
      <p:regular r:id="rId13"/>
    </p:embeddedFont>
    <p:embeddedFont>
      <p:font typeface="Cormorant Garamond Medium Bold" charset="1" panose="00000700000000000000"/>
      <p:regular r:id="rId14"/>
    </p:embeddedFont>
    <p:embeddedFont>
      <p:font typeface="Cormorant Garamond Medium Italics" charset="1" panose="00000600000000000000"/>
      <p:regular r:id="rId15"/>
    </p:embeddedFont>
    <p:embeddedFont>
      <p:font typeface="Cormorant Garamond Medium Bold Italics" charset="1" panose="00000700000000000000"/>
      <p:regular r:id="rId16"/>
    </p:embeddedFont>
    <p:embeddedFont>
      <p:font typeface="Cormorant Garamond Light" charset="1" panose="00000400000000000000"/>
      <p:regular r:id="rId17"/>
    </p:embeddedFont>
    <p:embeddedFont>
      <p:font typeface="Cormorant Garamond Light Bold" charset="1" panose="00000500000000000000"/>
      <p:regular r:id="rId18"/>
    </p:embeddedFont>
    <p:embeddedFont>
      <p:font typeface="Cormorant Garamond Light Italics" charset="1" panose="00000400000000000000"/>
      <p:regular r:id="rId19"/>
    </p:embeddedFont>
    <p:embeddedFont>
      <p:font typeface="Cormorant Garamond Light Bold Italics" charset="1" panose="00000500000000000000"/>
      <p:regular r:id="rId20"/>
    </p:embeddedFont>
    <p:embeddedFont>
      <p:font typeface="Evolve Sans" charset="1" panose="02000503000000020004"/>
      <p:regular r:id="rId21"/>
    </p:embeddedFont>
    <p:embeddedFont>
      <p:font typeface="Evolve Sans Bold" charset="1" panose="02000806000000020004"/>
      <p:regular r:id="rId22"/>
    </p:embeddedFont>
    <p:embeddedFont>
      <p:font typeface="Evolve Sans Light" charset="1" panose="02000503000000020004"/>
      <p:regular r:id="rId23"/>
    </p:embeddedFont>
    <p:embeddedFont>
      <p:font typeface="Evolve Sans Light Bold" charset="1" panose="02000603000000020004"/>
      <p:regular r:id="rId24"/>
    </p:embeddedFont>
    <p:embeddedFont>
      <p:font typeface="Brittany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0978"/>
            <a:ext cx="18288000" cy="1028700"/>
            <a:chOff x="0" y="0"/>
            <a:chExt cx="6186311" cy="34798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86311" cy="347980"/>
            </a:xfrm>
            <a:custGeom>
              <a:avLst/>
              <a:gdLst/>
              <a:ahLst/>
              <a:cxnLst/>
              <a:rect r="r" b="b" t="t" l="l"/>
              <a:pathLst>
                <a:path h="347980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FFC3C9"/>
            </a:solidFill>
          </p:spPr>
        </p:sp>
      </p:grpSp>
      <p:sp>
        <p:nvSpPr>
          <p:cNvPr name="AutoShape 4" id="4"/>
          <p:cNvSpPr/>
          <p:nvPr/>
        </p:nvSpPr>
        <p:spPr>
          <a:xfrm rot="5400000">
            <a:off x="268653" y="2925671"/>
            <a:ext cx="1548668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828719" y="4007535"/>
            <a:ext cx="14957880" cy="171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spc="869">
                <a:solidFill>
                  <a:srgbClr val="FF4958"/>
                </a:solidFill>
                <a:latin typeface="Cormorant Garamond Light"/>
              </a:rPr>
              <a:t>FORK &amp; PENCIL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64804" y="1551342"/>
            <a:ext cx="8056300" cy="609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108">
                <a:solidFill>
                  <a:srgbClr val="FFC3C9"/>
                </a:solidFill>
                <a:latin typeface="Playlist Script"/>
              </a:rPr>
              <a:t>Project  Presentation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2512" y="759628"/>
            <a:ext cx="3890522" cy="726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190">
                <a:solidFill>
                  <a:srgbClr val="FFC3C9"/>
                </a:solidFill>
                <a:latin typeface="Evolve Sans Light"/>
              </a:rPr>
              <a:t>FITNESS BEGINS WITH WHAT YOU EAT 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29398" y="5717570"/>
            <a:ext cx="5854428" cy="371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190">
                <a:solidFill>
                  <a:srgbClr val="FFC3C9"/>
                </a:solidFill>
                <a:latin typeface="Evolve Sans Light"/>
              </a:rPr>
              <a:t>YOUR ONE STOP DAY-TO-DAY GUIDE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18097" y="8073491"/>
            <a:ext cx="5854428" cy="726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spc="190">
                <a:solidFill>
                  <a:srgbClr val="FFC3C9"/>
                </a:solidFill>
                <a:latin typeface="Evolve Sans Light"/>
              </a:rPr>
              <a:t>PROF : JAYPRAKASH LALCHANDANI</a:t>
            </a:r>
          </a:p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190">
                <a:solidFill>
                  <a:srgbClr val="FFC3C9"/>
                </a:solidFill>
                <a:latin typeface="Evolve Sans Light"/>
              </a:rPr>
              <a:t>TA : KALGI GANDHI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864804" y="2065612"/>
            <a:ext cx="8056300" cy="85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155">
                <a:solidFill>
                  <a:srgbClr val="FFC3C9"/>
                </a:solidFill>
                <a:latin typeface="Cormorant Garamond Light"/>
              </a:rPr>
              <a:t>IT414 - Group23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98492" y="9517697"/>
            <a:ext cx="7818334" cy="43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000000"/>
                </a:solidFill>
                <a:latin typeface="Evolve Sans Light Bold"/>
              </a:rPr>
              <a:t> https://github.com/DhanviShah/Fork-Pencil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0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3653"/>
          <a:stretch>
            <a:fillRect/>
          </a:stretch>
        </p:blipFill>
        <p:spPr>
          <a:xfrm flipH="false" flipV="false" rot="0">
            <a:off x="7607523" y="631065"/>
            <a:ext cx="9651777" cy="913486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18294" y="923925"/>
            <a:ext cx="9124110" cy="1854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000000"/>
                </a:solidFill>
                <a:latin typeface="Cormorant Garamond Light Bold"/>
              </a:rPr>
              <a:t>SYSTEM ARCHITECTURE MODEL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3925"/>
            <a:ext cx="7691362" cy="9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20"/>
              </a:lnSpc>
            </a:pPr>
            <a:r>
              <a:rPr lang="en-US" sz="5300">
                <a:solidFill>
                  <a:srgbClr val="FF4958"/>
                </a:solidFill>
                <a:latin typeface="Cormorant Garamond Medium"/>
              </a:rPr>
              <a:t>TECHNOLOGIES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17134" y="1893078"/>
            <a:ext cx="12459708" cy="770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99"/>
              </a:lnSpc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Front-End Technologies : 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React Framework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CSS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Javascript</a:t>
            </a:r>
          </a:p>
          <a:p>
            <a:pPr>
              <a:lnSpc>
                <a:spcPts val="6799"/>
              </a:lnSpc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Back-End Technologies : 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Javascript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Nutritional values API (Edamam's API)</a:t>
            </a:r>
          </a:p>
          <a:p>
            <a:pPr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Recipe Search API (Edamam's API)</a:t>
            </a:r>
          </a:p>
          <a:p>
            <a:pPr algn="ctr">
              <a:lnSpc>
                <a:spcPts val="679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20259" y="923925"/>
            <a:ext cx="11226778" cy="912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19"/>
              </a:lnSpc>
            </a:pPr>
            <a:r>
              <a:rPr lang="en-US" sz="5299">
                <a:solidFill>
                  <a:srgbClr val="FF4958"/>
                </a:solidFill>
                <a:latin typeface="Cormorant Garamond Medium"/>
              </a:rPr>
              <a:t>FUTURE ENHANCEMENTS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515858"/>
            <a:ext cx="16230600" cy="5507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543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Implement a login system in our website for entering new recipe for a food item which would restrict the unwanted users from uploading unwanted data to the website.</a:t>
            </a:r>
          </a:p>
          <a:p>
            <a:pPr marL="734059" indent="-367030" lvl="1">
              <a:lnSpc>
                <a:spcPts val="543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Use a more stable and paid version of API which can allow unlimited searches.</a:t>
            </a:r>
          </a:p>
          <a:p>
            <a:pPr marL="734059" indent="-367030" lvl="1">
              <a:lnSpc>
                <a:spcPts val="543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Add features like sharing and commenting on food recipes on our website for users to share their opinions.</a:t>
            </a:r>
          </a:p>
          <a:p>
            <a:pPr marL="734059" indent="-367030" lvl="1">
              <a:lnSpc>
                <a:spcPts val="5439"/>
              </a:lnSpc>
              <a:buFont typeface="Arial"/>
              <a:buChar char="•"/>
            </a:pPr>
            <a:r>
              <a:rPr lang="en-US" sz="3399" spc="16">
                <a:solidFill>
                  <a:srgbClr val="FFC3C9"/>
                </a:solidFill>
                <a:latin typeface="Evolve Sans Light"/>
              </a:rPr>
              <a:t>Add feature which would output the total nutritional values of searches done in one day or one week just like nutritional calculator.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1837117"/>
            <a:ext cx="5473142" cy="34617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937971" y="818281"/>
            <a:ext cx="6001672" cy="379605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747452" y="4953000"/>
            <a:ext cx="5781159" cy="365658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4942153" y="5654814"/>
            <a:ext cx="6466536" cy="409008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828675"/>
            <a:ext cx="4946452" cy="912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FFC3C9"/>
                </a:solidFill>
                <a:latin typeface="Cormorant Garamond Medium"/>
              </a:rPr>
              <a:t>WHAT'S NEXT ??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11441422" y="2460568"/>
            <a:ext cx="399894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4958"/>
                </a:solidFill>
                <a:latin typeface="Cormorant Garamond Medium"/>
              </a:rPr>
              <a:t>Check nutritional values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422421" y="4185714"/>
            <a:ext cx="240912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4958"/>
                </a:solidFill>
                <a:latin typeface="Cormorant Garamond Medium"/>
              </a:rPr>
              <a:t>Check recipes</a:t>
            </a:r>
          </a:p>
        </p:txBody>
      </p:sp>
      <p:sp>
        <p:nvSpPr>
          <p:cNvPr name="TextBox 9" id="9"/>
          <p:cNvSpPr txBox="true"/>
          <p:nvPr/>
        </p:nvSpPr>
        <p:spPr>
          <a:xfrm rot="-5400000">
            <a:off x="3240362" y="7437918"/>
            <a:ext cx="240912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4958"/>
                </a:solidFill>
                <a:latin typeface="Cormorant Garamond Medium"/>
              </a:rPr>
              <a:t>Add new recipe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70434" y="5359539"/>
            <a:ext cx="240912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4958"/>
                </a:solidFill>
                <a:latin typeface="Cormorant Garamond Medium"/>
              </a:rPr>
              <a:t>Home Page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8603" y="4810165"/>
            <a:ext cx="3250794" cy="599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4958"/>
                </a:solidFill>
                <a:latin typeface="Cormorant Garamond Medium"/>
              </a:rPr>
              <a:t>FORK &amp; PENCIL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01532" y="4051717"/>
            <a:ext cx="11884936" cy="143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89"/>
              </a:lnSpc>
            </a:pPr>
            <a:r>
              <a:rPr lang="en-US" sz="10081" spc="877">
                <a:solidFill>
                  <a:srgbClr val="FFC3C9"/>
                </a:solidFill>
                <a:latin typeface="Cormorant Garamond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2355102" cy="7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124">
                <a:solidFill>
                  <a:srgbClr val="FFC3C9"/>
                </a:solidFill>
                <a:latin typeface="Playlist Script"/>
              </a:rPr>
              <a:t>Table of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3288552" y="1354138"/>
            <a:ext cx="12813044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647015"/>
            <a:ext cx="6111805" cy="118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60"/>
              </a:lnSpc>
              <a:spcBef>
                <a:spcPct val="0"/>
              </a:spcBef>
            </a:pPr>
            <a:r>
              <a:rPr lang="en-US" sz="6900" spc="600">
                <a:solidFill>
                  <a:srgbClr val="FFC3C9"/>
                </a:solidFill>
                <a:latin typeface="Cormorant Garamond Light"/>
              </a:rPr>
              <a:t>CONTENTS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06251" y="3882728"/>
            <a:ext cx="5174383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PROJECT BACKGROUND</a:t>
            </a:r>
          </a:p>
        </p:txBody>
      </p:sp>
      <p:sp>
        <p:nvSpPr>
          <p:cNvPr name="AutoShape 6" id="6"/>
          <p:cNvSpPr/>
          <p:nvPr/>
        </p:nvSpPr>
        <p:spPr>
          <a:xfrm rot="11546">
            <a:off x="2206252" y="3838592"/>
            <a:ext cx="1093160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2183141" y="4301788"/>
            <a:ext cx="10931604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206251" y="3355390"/>
            <a:ext cx="3864459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TEAM MEMBERS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83141" y="4474149"/>
            <a:ext cx="7296655" cy="641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9"/>
              </a:lnSpc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BUSINESS RULES &amp; DESIGN AND IMPLEMENTATION CONSTRAINTS</a:t>
            </a:r>
          </a:p>
        </p:txBody>
      </p:sp>
      <p:sp>
        <p:nvSpPr>
          <p:cNvPr name="AutoShape 10" id="10"/>
          <p:cNvSpPr/>
          <p:nvPr/>
        </p:nvSpPr>
        <p:spPr>
          <a:xfrm rot="11546">
            <a:off x="2183146" y="5133975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2206251" y="5152176"/>
            <a:ext cx="4837337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USE CASE DIAGRAM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83141" y="5612557"/>
            <a:ext cx="8096210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ACTIVITY DIAGRAM</a:t>
            </a:r>
          </a:p>
        </p:txBody>
      </p:sp>
      <p:sp>
        <p:nvSpPr>
          <p:cNvPr name="AutoShape 13" id="13"/>
          <p:cNvSpPr/>
          <p:nvPr/>
        </p:nvSpPr>
        <p:spPr>
          <a:xfrm rot="11546">
            <a:off x="2160032" y="5613209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2206251" y="6021439"/>
            <a:ext cx="8096210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TIMELINE </a:t>
            </a:r>
          </a:p>
        </p:txBody>
      </p:sp>
      <p:sp>
        <p:nvSpPr>
          <p:cNvPr name="AutoShape 15" id="15"/>
          <p:cNvSpPr/>
          <p:nvPr/>
        </p:nvSpPr>
        <p:spPr>
          <a:xfrm rot="11546">
            <a:off x="2160032" y="6050014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2183141" y="6521026"/>
            <a:ext cx="1093160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RISKS ASSOCIATED AND MITIGATION STRATEGIES</a:t>
            </a:r>
          </a:p>
        </p:txBody>
      </p:sp>
      <p:sp>
        <p:nvSpPr>
          <p:cNvPr name="AutoShape 17" id="17"/>
          <p:cNvSpPr/>
          <p:nvPr/>
        </p:nvSpPr>
        <p:spPr>
          <a:xfrm rot="11546">
            <a:off x="2206252" y="6521679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11546">
            <a:off x="2171587" y="6978461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11546">
            <a:off x="2183146" y="7449519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2206251" y="6949886"/>
            <a:ext cx="601540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SYSTEM ARCHITECTURE MODEL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83145" y="7448866"/>
            <a:ext cx="601540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TECHNOLOGIES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83145" y="7980920"/>
            <a:ext cx="601540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FUTURE ENHANCEMENTS</a:t>
            </a:r>
          </a:p>
        </p:txBody>
      </p:sp>
      <p:sp>
        <p:nvSpPr>
          <p:cNvPr name="AutoShape 23" id="23"/>
          <p:cNvSpPr/>
          <p:nvPr/>
        </p:nvSpPr>
        <p:spPr>
          <a:xfrm rot="11546">
            <a:off x="2183142" y="7953651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rot="5399999">
            <a:off x="9172002" y="6266273"/>
            <a:ext cx="5383656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2121448" y="3355390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21448" y="3837901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121448" y="4533940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121448" y="5203674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6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121448" y="5584634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7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121448" y="6084222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8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121448" y="6541003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9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037956" y="6972655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10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037956" y="7420944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11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037956" y="7952998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12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183145" y="8453316"/>
            <a:ext cx="601540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IMPLEMENTATION</a:t>
            </a:r>
          </a:p>
        </p:txBody>
      </p:sp>
      <p:sp>
        <p:nvSpPr>
          <p:cNvPr name="AutoShape 36" id="36"/>
          <p:cNvSpPr/>
          <p:nvPr/>
        </p:nvSpPr>
        <p:spPr>
          <a:xfrm rot="11546">
            <a:off x="2160032" y="8453969"/>
            <a:ext cx="10954712" cy="0"/>
          </a:xfrm>
          <a:prstGeom prst="line">
            <a:avLst/>
          </a:prstGeom>
          <a:ln cap="rnd" w="19050">
            <a:solidFill>
              <a:srgbClr val="FFC3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7" id="37"/>
          <p:cNvSpPr txBox="true"/>
          <p:nvPr/>
        </p:nvSpPr>
        <p:spPr>
          <a:xfrm rot="0">
            <a:off x="12037956" y="8425394"/>
            <a:ext cx="357484" cy="41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C3C9"/>
                </a:solidFill>
                <a:latin typeface="Cormorant Garamond Light"/>
              </a:rPr>
              <a:t>13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7864" y="8067855"/>
            <a:ext cx="18295864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731837" y="3359889"/>
            <a:ext cx="1657152" cy="165715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143885" y="3359889"/>
            <a:ext cx="1657152" cy="16571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547313" y="3359889"/>
            <a:ext cx="1657152" cy="1657152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122530" y="1505732"/>
            <a:ext cx="10042940" cy="75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7"/>
              </a:lnSpc>
            </a:pPr>
            <a:r>
              <a:rPr lang="en-US" sz="5299" spc="461">
                <a:solidFill>
                  <a:srgbClr val="FFC3C9"/>
                </a:solidFill>
                <a:latin typeface="Cormorant Garamond Medium"/>
              </a:rPr>
              <a:t>TEAM MEMBERS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66218" y="6593031"/>
            <a:ext cx="238839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DIVYA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VAZIRANI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75462" y="6593031"/>
            <a:ext cx="3908079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DHANVI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SHAH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21849" y="6593031"/>
            <a:ext cx="3908079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PARAM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C3C9"/>
                </a:solidFill>
                <a:latin typeface="Evolve Sans Italics"/>
              </a:rPr>
              <a:t>MODI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66218" y="5591175"/>
            <a:ext cx="238839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4958"/>
                </a:solidFill>
                <a:latin typeface="Evolve Sans Italics"/>
              </a:rPr>
              <a:t>201801165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35307" y="5591175"/>
            <a:ext cx="238839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4958"/>
                </a:solidFill>
                <a:latin typeface="Evolve Sans Italics"/>
              </a:rPr>
              <a:t>201801167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81694" y="5591175"/>
            <a:ext cx="238839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4958"/>
                </a:solidFill>
                <a:latin typeface="Evolve Sans Italics"/>
              </a:rPr>
              <a:t>201801168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03831" y="8275494"/>
            <a:ext cx="311316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F0E3"/>
                </a:solidFill>
                <a:latin typeface="Evolve Sans Italics"/>
              </a:rPr>
              <a:t>Project Leader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15878" y="8275494"/>
            <a:ext cx="311316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F0E3"/>
                </a:solidFill>
                <a:latin typeface="Evolve Sans Italics"/>
              </a:rPr>
              <a:t>Developer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19306" y="8275494"/>
            <a:ext cx="311316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81">
                <a:solidFill>
                  <a:srgbClr val="FFF0E3"/>
                </a:solidFill>
                <a:latin typeface="Evolve Sans Italics"/>
              </a:rPr>
              <a:t>Developer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6533" y="1268558"/>
            <a:ext cx="8793438" cy="75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6"/>
              </a:lnSpc>
            </a:pPr>
            <a:r>
              <a:rPr lang="en-US" sz="5299" spc="461">
                <a:solidFill>
                  <a:srgbClr val="FF4958"/>
                </a:solidFill>
                <a:latin typeface="Cormorant Garamond Light"/>
              </a:rPr>
              <a:t>PROJECT BACKGROUND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93293" y="4288362"/>
            <a:ext cx="5854428" cy="43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4958"/>
                </a:solidFill>
                <a:latin typeface="Evolve Sans Light"/>
              </a:rPr>
              <a:t>PURPOSE OF THE 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9540" y="4288362"/>
            <a:ext cx="5854428" cy="43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237">
                <a:solidFill>
                  <a:srgbClr val="FF4958"/>
                </a:solidFill>
                <a:latin typeface="Evolve Sans Light"/>
              </a:rPr>
              <a:t>SCOPE OF THE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2455" y="4997665"/>
            <a:ext cx="7997467" cy="250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People avoid their health these days by eating staples like junk foods, eating food items having low nutrition and high calories, etc.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During the pandemic, many people were away from their places, restaurants were closed, etc., which led to a search for new recipes and the ingredients needed to prepare the food.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69540" y="4997665"/>
            <a:ext cx="6337499" cy="2148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Check Nutritional Values of various food items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Search Recipes along with ingredients needed for various food items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Add or upload new recipe and/or nutritional values for various food items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72241" y="2325081"/>
            <a:ext cx="14239883" cy="1327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317">
                <a:solidFill>
                  <a:srgbClr val="FFC3C9"/>
                </a:solidFill>
                <a:latin typeface="Evolve Sans Light Italics"/>
              </a:rPr>
              <a:t> </a:t>
            </a:r>
            <a:r>
              <a:rPr lang="en-US" sz="2499" spc="317">
                <a:solidFill>
                  <a:srgbClr val="FFC3C9"/>
                </a:solidFill>
                <a:latin typeface="Evolve Sans Light Bold Italics"/>
              </a:rPr>
              <a:t>Fork &amp; Pencil</a:t>
            </a:r>
            <a:r>
              <a:rPr lang="en-US" sz="2499" spc="317">
                <a:solidFill>
                  <a:srgbClr val="FFC3C9"/>
                </a:solidFill>
                <a:latin typeface="Evolve Sans Light Italics"/>
              </a:rPr>
              <a:t> is a food website which provides nutritional information and recipes that helps people maintain better food eating habits and monitor a balanced energy level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84085" y="7963082"/>
            <a:ext cx="14239883" cy="882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317">
                <a:solidFill>
                  <a:srgbClr val="FFC3C9"/>
                </a:solidFill>
                <a:latin typeface="Evolve Sans Light Italics"/>
              </a:rPr>
              <a:t> People who want to maintain their diet and learn the new and healthy recipes of various food items with their nutritional values will use the system.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6533" y="1641604"/>
            <a:ext cx="8793438" cy="75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6"/>
              </a:lnSpc>
            </a:pPr>
            <a:r>
              <a:rPr lang="en-US" sz="5299" spc="461">
                <a:solidFill>
                  <a:srgbClr val="FF4958"/>
                </a:solidFill>
                <a:latin typeface="Cormorant Garamond Light"/>
              </a:rPr>
              <a:t>BUSINESS RULES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541549" y="3555818"/>
            <a:ext cx="6829531" cy="2217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6"/>
              </a:lnSpc>
            </a:pPr>
            <a:r>
              <a:rPr lang="en-US" sz="5299" spc="461">
                <a:solidFill>
                  <a:srgbClr val="FF4958"/>
                </a:solidFill>
                <a:latin typeface="Cormorant Garamond Light"/>
              </a:rPr>
              <a:t>DESIGN AND IMPLEMENTATION CONSTRAINTS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38200" y="2568591"/>
            <a:ext cx="7997467" cy="1793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The software should contain information about nutritional values from verified sources only.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 Italics"/>
              </a:rPr>
              <a:t>The boundaries of the software should be clearly defined and the users should be allowed to upload the content with controlled access.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6010604"/>
            <a:ext cx="7997467" cy="250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"/>
              </a:rPr>
              <a:t>Implementation of login system was not done due to time constraint.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"/>
              </a:rPr>
              <a:t>Due to budget restrictions, free API had to be used which allows only 10,000 searches.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254">
                <a:solidFill>
                  <a:srgbClr val="FFC3C9"/>
                </a:solidFill>
                <a:latin typeface="Evolve Sans Light"/>
              </a:rPr>
              <a:t>Due to time and knowledge constraints, feature that could work as a nutritional calculator was not implemented.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0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532046" y="1045130"/>
            <a:ext cx="11289580" cy="821317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43142" y="923925"/>
            <a:ext cx="6232684" cy="912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000000"/>
                </a:solidFill>
                <a:latin typeface="Cormorant Garamond Light Bold"/>
              </a:rPr>
              <a:t>USE CASE DIAGRAM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0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049133" y="296205"/>
            <a:ext cx="9306806" cy="969459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86044" y="923925"/>
            <a:ext cx="6380083" cy="912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000000"/>
                </a:solidFill>
                <a:latin typeface="Cormorant Garamond Light Bold"/>
              </a:rPr>
              <a:t>ACTIVITY DIAGRAM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7864" y="3228061"/>
            <a:ext cx="18295864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-7864" y="2438847"/>
            <a:ext cx="18295864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5400000">
            <a:off x="6138406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5400000">
            <a:off x="9208077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5400000">
            <a:off x="12277748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5400000">
            <a:off x="3087784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5400000">
            <a:off x="41095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5400000">
            <a:off x="2778870" y="2885419"/>
            <a:ext cx="500693" cy="3137789"/>
            <a:chOff x="0" y="0"/>
            <a:chExt cx="312461" cy="1958158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312461" cy="1958158"/>
            </a:xfrm>
            <a:custGeom>
              <a:avLst/>
              <a:gdLst/>
              <a:ahLst/>
              <a:cxnLst/>
              <a:rect r="r" b="b" t="t" l="l"/>
              <a:pathLst>
                <a:path h="1958158" w="312461">
                  <a:moveTo>
                    <a:pt x="0" y="0"/>
                  </a:moveTo>
                  <a:lnTo>
                    <a:pt x="312461" y="0"/>
                  </a:lnTo>
                  <a:lnTo>
                    <a:pt x="312461" y="1958158"/>
                  </a:lnTo>
                  <a:lnTo>
                    <a:pt x="0" y="1958158"/>
                  </a:lnTo>
                  <a:close/>
                </a:path>
              </a:pathLst>
            </a:custGeom>
            <a:solidFill>
              <a:srgbClr val="FF4958">
                <a:alpha val="64706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5400000">
            <a:off x="5353509" y="5177589"/>
            <a:ext cx="500693" cy="2049590"/>
            <a:chOff x="0" y="0"/>
            <a:chExt cx="312461" cy="127906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312461" cy="1279060"/>
            </a:xfrm>
            <a:custGeom>
              <a:avLst/>
              <a:gdLst/>
              <a:ahLst/>
              <a:cxnLst/>
              <a:rect r="r" b="b" t="t" l="l"/>
              <a:pathLst>
                <a:path h="1279060" w="312461">
                  <a:moveTo>
                    <a:pt x="0" y="0"/>
                  </a:moveTo>
                  <a:lnTo>
                    <a:pt x="312461" y="0"/>
                  </a:lnTo>
                  <a:lnTo>
                    <a:pt x="312461" y="1279060"/>
                  </a:lnTo>
                  <a:lnTo>
                    <a:pt x="0" y="1279060"/>
                  </a:lnTo>
                  <a:close/>
                </a:path>
              </a:pathLst>
            </a:custGeom>
            <a:solidFill>
              <a:srgbClr val="FF4958">
                <a:alpha val="64706"/>
              </a:srgbClr>
            </a:solid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10416015" y="3767008"/>
            <a:ext cx="500693" cy="6095345"/>
            <a:chOff x="0" y="0"/>
            <a:chExt cx="312461" cy="3803840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312461" cy="3803840"/>
            </a:xfrm>
            <a:custGeom>
              <a:avLst/>
              <a:gdLst/>
              <a:ahLst/>
              <a:cxnLst/>
              <a:rect r="r" b="b" t="t" l="l"/>
              <a:pathLst>
                <a:path h="3803840" w="312461">
                  <a:moveTo>
                    <a:pt x="0" y="0"/>
                  </a:moveTo>
                  <a:lnTo>
                    <a:pt x="312461" y="0"/>
                  </a:lnTo>
                  <a:lnTo>
                    <a:pt x="312461" y="3803840"/>
                  </a:lnTo>
                  <a:lnTo>
                    <a:pt x="0" y="3803840"/>
                  </a:lnTo>
                  <a:close/>
                </a:path>
              </a:pathLst>
            </a:custGeom>
            <a:solidFill>
              <a:srgbClr val="FF4958">
                <a:alpha val="64706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693361" y="6061795"/>
            <a:ext cx="3259812" cy="33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07"/>
              </a:lnSpc>
            </a:pPr>
            <a:r>
              <a:rPr lang="en-US" sz="2300" spc="338">
                <a:solidFill>
                  <a:srgbClr val="FFFBF7"/>
                </a:solidFill>
                <a:latin typeface="Cormorant Garamond Bold Italics"/>
              </a:rPr>
              <a:t>DESIGNING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41469" y="6674092"/>
            <a:ext cx="3259812" cy="33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07"/>
              </a:lnSpc>
            </a:pPr>
            <a:r>
              <a:rPr lang="en-US" sz="2300" spc="338">
                <a:solidFill>
                  <a:srgbClr val="FFFBF7"/>
                </a:solidFill>
                <a:latin typeface="Cormorant Garamond Bold Italics"/>
              </a:rPr>
              <a:t>DEVELOPMENT</a:t>
            </a:r>
          </a:p>
        </p:txBody>
      </p:sp>
      <p:sp>
        <p:nvSpPr>
          <p:cNvPr name="AutoShape 17" id="17"/>
          <p:cNvSpPr/>
          <p:nvPr/>
        </p:nvSpPr>
        <p:spPr>
          <a:xfrm rot="0">
            <a:off x="-3932" y="3979677"/>
            <a:ext cx="18295864" cy="0"/>
          </a:xfrm>
          <a:prstGeom prst="line">
            <a:avLst/>
          </a:prstGeom>
          <a:ln cap="rnd" w="19050">
            <a:solidFill>
              <a:srgbClr val="FF495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5400000">
            <a:off x="-1545273" y="625270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5400000">
            <a:off x="1573466" y="625270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5400000">
            <a:off x="4613095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rot="5400000">
            <a:off x="7671275" y="625270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rot="5400000">
            <a:off x="10698915" y="623365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rot="5400000">
            <a:off x="13723804" y="6252706"/>
            <a:ext cx="6030239" cy="0"/>
          </a:xfrm>
          <a:prstGeom prst="line">
            <a:avLst/>
          </a:prstGeom>
          <a:ln cap="rnd" w="19050">
            <a:solidFill>
              <a:srgbClr val="FF4958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24" id="24"/>
          <p:cNvSpPr txBox="true"/>
          <p:nvPr/>
        </p:nvSpPr>
        <p:spPr>
          <a:xfrm rot="0">
            <a:off x="5424653" y="1066956"/>
            <a:ext cx="7430829" cy="75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7"/>
              </a:lnSpc>
            </a:pPr>
            <a:r>
              <a:rPr lang="en-US" sz="5300" spc="461">
                <a:solidFill>
                  <a:srgbClr val="FFC3C9"/>
                </a:solidFill>
                <a:latin typeface="Cormorant Garamond Bold"/>
              </a:rPr>
              <a:t>TIMELINE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768273" y="577164"/>
            <a:ext cx="4730416" cy="632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11"/>
              </a:lnSpc>
              <a:spcBef>
                <a:spcPct val="0"/>
              </a:spcBef>
            </a:pPr>
            <a:r>
              <a:rPr lang="en-US" sz="3651">
                <a:solidFill>
                  <a:srgbClr val="FF4958"/>
                </a:solidFill>
                <a:latin typeface="Brittany"/>
              </a:rPr>
              <a:t>Project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03319" y="2680579"/>
            <a:ext cx="2794792" cy="306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 OCTOBER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07294" y="4313724"/>
            <a:ext cx="1833642" cy="33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07"/>
              </a:lnSpc>
            </a:pPr>
            <a:r>
              <a:rPr lang="en-US" sz="2300" spc="338">
                <a:solidFill>
                  <a:srgbClr val="FFFBF7"/>
                </a:solidFill>
                <a:latin typeface="Cormorant Garamond Bold Italics"/>
              </a:rPr>
              <a:t>PLANNING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765654" y="2680579"/>
            <a:ext cx="2794792" cy="306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 NOVEMBER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934606" y="2680579"/>
            <a:ext cx="2794792" cy="306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 DECEMBER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51233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037601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589022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103340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28651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144436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667781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210176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7282843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5739359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274254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W2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855483" y="3464010"/>
            <a:ext cx="2018178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90">
                <a:solidFill>
                  <a:srgbClr val="FFC3C9"/>
                </a:solidFill>
                <a:latin typeface="Evolve Sans Italics"/>
              </a:rPr>
              <a:t> W1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27833" y="4930678"/>
            <a:ext cx="2072881" cy="60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 REQUIREMENTS</a:t>
            </a:r>
          </a:p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GATHERING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903636" y="5360968"/>
            <a:ext cx="1675424" cy="60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 TASKS &amp; </a:t>
            </a:r>
          </a:p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MILESTONES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7470109" y="7234816"/>
            <a:ext cx="2353439" cy="910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FRONTEND FEATURE </a:t>
            </a:r>
          </a:p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IMPLEMENTATION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667781" y="7904844"/>
            <a:ext cx="2365944" cy="910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FEATURES &amp; </a:t>
            </a:r>
          </a:p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 Italics"/>
              </a:rPr>
              <a:t>PAGES INTERGRATION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685959" y="8649485"/>
            <a:ext cx="2353439" cy="60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spc="215">
                <a:solidFill>
                  <a:srgbClr val="FFC3C9"/>
                </a:solidFill>
                <a:latin typeface="Evolve Sans"/>
              </a:rPr>
              <a:t>BACKEND INTEGRATION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B07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66800"/>
            <a:ext cx="16230600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5"/>
              </a:lnSpc>
            </a:pPr>
            <a:r>
              <a:rPr lang="en-US" sz="4500" spc="391">
                <a:solidFill>
                  <a:srgbClr val="FF4958"/>
                </a:solidFill>
                <a:latin typeface="Cormorant Garamond Medium"/>
              </a:rPr>
              <a:t>RISKS ASSOCIATED &amp; MITIGATION STRATEGIES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080586"/>
            <a:ext cx="16230600" cy="655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38" indent="-388619" lvl="1">
              <a:lnSpc>
                <a:spcPts val="5759"/>
              </a:lnSpc>
              <a:buFont typeface="Arial"/>
              <a:buChar char="•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API might fail.</a:t>
            </a:r>
          </a:p>
          <a:p>
            <a:pPr marL="1554477" indent="-518159" lvl="2">
              <a:lnSpc>
                <a:spcPts val="5759"/>
              </a:lnSpc>
              <a:buFont typeface="Arial"/>
              <a:buChar char="⚬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Mitigation : A paid and more stable API can be used.</a:t>
            </a:r>
          </a:p>
          <a:p>
            <a:pPr marL="777238" indent="-388619" lvl="1">
              <a:lnSpc>
                <a:spcPts val="5759"/>
              </a:lnSpc>
              <a:buFont typeface="Arial"/>
              <a:buChar char="•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Due to heavy traffic of users on the website, it may crash.</a:t>
            </a:r>
          </a:p>
          <a:p>
            <a:pPr marL="1554477" indent="-518159" lvl="2">
              <a:lnSpc>
                <a:spcPts val="5759"/>
              </a:lnSpc>
              <a:buFont typeface="Arial"/>
              <a:buChar char="⚬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Mitigation : Keep the website software updated.</a:t>
            </a:r>
          </a:p>
          <a:p>
            <a:pPr marL="1554477" indent="-518159" lvl="2">
              <a:lnSpc>
                <a:spcPts val="5759"/>
              </a:lnSpc>
              <a:buFont typeface="Arial"/>
              <a:buChar char="⚬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Mitigation : Make continual backups and use professional server and we-hosting services.</a:t>
            </a:r>
          </a:p>
          <a:p>
            <a:pPr marL="777238" indent="-388619" lvl="1">
              <a:lnSpc>
                <a:spcPts val="5759"/>
              </a:lnSpc>
              <a:buFont typeface="Arial"/>
              <a:buChar char="•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Users might enter unwanted data in place of recipes.</a:t>
            </a:r>
          </a:p>
          <a:p>
            <a:pPr marL="1554477" indent="-518159" lvl="2">
              <a:lnSpc>
                <a:spcPts val="5759"/>
              </a:lnSpc>
              <a:buFont typeface="Arial"/>
              <a:buChar char="⚬"/>
            </a:pPr>
            <a:r>
              <a:rPr lang="en-US" sz="3599" spc="17">
                <a:solidFill>
                  <a:srgbClr val="FFC3C9"/>
                </a:solidFill>
                <a:latin typeface="Evolve Sans Light"/>
              </a:rPr>
              <a:t>Mitigation : Create a Login System which filters the unwanted people and keeps only genuine people interacting with the platform.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DAEx_j6L-LQ</dc:identifier>
  <dcterms:modified xsi:type="dcterms:W3CDTF">2011-08-01T06:04:30Z</dcterms:modified>
  <cp:revision>1</cp:revision>
  <dc:title>SPM_Project_Presentation</dc:title>
</cp:coreProperties>
</file>

<file path=docProps/thumbnail.jpeg>
</file>